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78" r:id="rId2"/>
    <p:sldId id="277" r:id="rId3"/>
    <p:sldId id="275" r:id="rId4"/>
    <p:sldId id="280" r:id="rId5"/>
    <p:sldId id="281" r:id="rId6"/>
    <p:sldId id="276" r:id="rId7"/>
    <p:sldId id="263" r:id="rId8"/>
    <p:sldId id="282" r:id="rId9"/>
    <p:sldId id="259" r:id="rId10"/>
    <p:sldId id="268" r:id="rId11"/>
    <p:sldId id="269" r:id="rId12"/>
    <p:sldId id="272" r:id="rId13"/>
    <p:sldId id="270" r:id="rId14"/>
    <p:sldId id="271" r:id="rId15"/>
    <p:sldId id="273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74" r:id="rId24"/>
    <p:sldId id="290" r:id="rId25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B29C0-1585-4231-954C-DB2A2A65FF4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DCC98-87B4-4603-AA67-BF8E897F6E6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6441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347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277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750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0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205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806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239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392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683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3963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225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0E885-9D00-4C8A-A8F9-F9C0EB520B1B}" type="datetimeFigureOut">
              <a:rPr lang="nl-BE" smtClean="0"/>
              <a:t>3/05/2017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1F7EC-C007-40ED-9327-5E07D9A4FC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926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ruzz.be/nl/actua/bevolkingstrends-1-alle-gemeenten-een-oogopsla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emf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Bienvenue</a:t>
            </a:r>
            <a:r>
              <a:rPr lang="nl-NL" dirty="0" smtClean="0"/>
              <a:t> à Berchem</a:t>
            </a:r>
            <a:endParaRPr lang="nl-B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340768"/>
            <a:ext cx="4870392" cy="3255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53" y="3717032"/>
            <a:ext cx="3190255" cy="238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jstruys\Pictures\LOGO'S\Logo's Partners\Logo_gemeen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1519978" cy="179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jstruys\Desktop\images 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0339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067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50° 52′ NB, 4° 18′ OL </a:t>
            </a:r>
            <a:r>
              <a:rPr lang="nl-NL" dirty="0"/>
              <a:t/>
            </a:r>
            <a:br>
              <a:rPr lang="nl-NL" dirty="0"/>
            </a:br>
            <a:endParaRPr lang="nl-BE" dirty="0"/>
          </a:p>
        </p:txBody>
      </p:sp>
      <p:pic>
        <p:nvPicPr>
          <p:cNvPr id="1026" name="Picture 2" descr="C:\Users\jstruys\Desktop\2016-2017 Kijk eens over het muurtje\Kaart S-A-B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410776" cy="544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178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Berchem in een notendop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 smtClean="0"/>
              <a:t>Kleine </a:t>
            </a:r>
            <a:r>
              <a:rPr lang="nl-NL" dirty="0"/>
              <a:t>gemeente (2,95 km² </a:t>
            </a:r>
            <a:r>
              <a:rPr lang="nl-NL" dirty="0" smtClean="0"/>
              <a:t>): </a:t>
            </a:r>
            <a:r>
              <a:rPr lang="nl-NL" dirty="0" smtClean="0">
                <a:solidFill>
                  <a:srgbClr val="F55B41"/>
                </a:solidFill>
              </a:rPr>
              <a:t>24.000 </a:t>
            </a:r>
            <a:r>
              <a:rPr lang="nl-NL" dirty="0">
                <a:solidFill>
                  <a:srgbClr val="F55B41"/>
                </a:solidFill>
              </a:rPr>
              <a:t>inwoners</a:t>
            </a:r>
          </a:p>
          <a:p>
            <a:r>
              <a:rPr lang="nl-NL" dirty="0" smtClean="0"/>
              <a:t>Twee drukke verkeersassen: de </a:t>
            </a:r>
            <a:r>
              <a:rPr lang="nl-BE" dirty="0" err="1" smtClean="0"/>
              <a:t>Gentsesteenweg</a:t>
            </a:r>
            <a:r>
              <a:rPr lang="nl-BE" dirty="0" smtClean="0"/>
              <a:t> </a:t>
            </a:r>
            <a:r>
              <a:rPr lang="nl-BE" dirty="0"/>
              <a:t>en de Keizer-Karellaan</a:t>
            </a:r>
            <a:endParaRPr lang="nl-NL" dirty="0" smtClean="0"/>
          </a:p>
          <a:p>
            <a:r>
              <a:rPr lang="nl-NL" dirty="0" smtClean="0"/>
              <a:t>Residentieel, rustige woonwijken</a:t>
            </a:r>
          </a:p>
          <a:p>
            <a:r>
              <a:rPr lang="nl-NL" dirty="0" smtClean="0"/>
              <a:t>Veel groen</a:t>
            </a:r>
          </a:p>
          <a:p>
            <a:r>
              <a:rPr lang="nl-BE" dirty="0" smtClean="0"/>
              <a:t>Buur van Ganshoren</a:t>
            </a:r>
            <a:r>
              <a:rPr lang="nl-BE" dirty="0"/>
              <a:t>, </a:t>
            </a:r>
            <a:r>
              <a:rPr lang="nl-BE" dirty="0" smtClean="0"/>
              <a:t>Koekelberg </a:t>
            </a:r>
            <a:r>
              <a:rPr lang="nl-BE" dirty="0"/>
              <a:t>en Sint-Jans-Molenbeek. </a:t>
            </a:r>
            <a:r>
              <a:rPr lang="nl-BE" dirty="0" smtClean="0"/>
              <a:t>Maar ook </a:t>
            </a:r>
            <a:r>
              <a:rPr lang="nl-BE" dirty="0" err="1" smtClean="0"/>
              <a:t>Zellik</a:t>
            </a:r>
            <a:r>
              <a:rPr lang="nl-BE" dirty="0" smtClean="0"/>
              <a:t>, Dilbeek </a:t>
            </a:r>
            <a:r>
              <a:rPr lang="nl-BE" dirty="0"/>
              <a:t>en </a:t>
            </a:r>
            <a:r>
              <a:rPr lang="nl-BE" dirty="0" smtClean="0"/>
              <a:t>Groot-</a:t>
            </a:r>
            <a:r>
              <a:rPr lang="nl-BE" dirty="0" err="1" smtClean="0"/>
              <a:t>Bijgaarden</a:t>
            </a:r>
            <a:r>
              <a:rPr lang="nl-BE" dirty="0"/>
              <a:t>.</a:t>
            </a:r>
            <a:endParaRPr lang="nl-NL" dirty="0" smtClean="0"/>
          </a:p>
          <a:p>
            <a:r>
              <a:rPr lang="nl-NL" dirty="0" smtClean="0"/>
              <a:t>Groeiend anderstalig publiek in de scholen</a:t>
            </a:r>
          </a:p>
          <a:p>
            <a:pPr marL="0" indent="0">
              <a:buNone/>
            </a:pPr>
            <a:r>
              <a:rPr lang="nl-NL" dirty="0" smtClean="0"/>
              <a:t>(</a:t>
            </a:r>
            <a:r>
              <a:rPr lang="nl-NL" dirty="0" err="1" smtClean="0"/>
              <a:t>Bruzz</a:t>
            </a:r>
            <a:r>
              <a:rPr lang="nl-NL" dirty="0"/>
              <a:t>: </a:t>
            </a:r>
            <a:r>
              <a:rPr lang="nl-NL" dirty="0">
                <a:hlinkClick r:id="rId2"/>
              </a:rPr>
              <a:t>http://</a:t>
            </a:r>
            <a:r>
              <a:rPr lang="nl-NL" dirty="0" smtClean="0">
                <a:hlinkClick r:id="rId2"/>
              </a:rPr>
              <a:t>www.bruzz.be/nl/actua/bevolkingstrends-1-alle-gemeenten-een-oogopslag</a:t>
            </a:r>
            <a:r>
              <a:rPr lang="nl-NL" dirty="0" smtClean="0"/>
              <a:t>)</a:t>
            </a:r>
          </a:p>
          <a:p>
            <a:pPr marL="0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99803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6003" y="399742"/>
            <a:ext cx="7772400" cy="1470025"/>
          </a:xfrm>
        </p:spPr>
        <p:txBody>
          <a:bodyPr/>
          <a:lstStyle/>
          <a:p>
            <a:r>
              <a:rPr lang="nl-BE" dirty="0" smtClean="0"/>
              <a:t>Brede School </a:t>
            </a:r>
            <a:r>
              <a:rPr lang="nl-BE" dirty="0" smtClean="0">
                <a:solidFill>
                  <a:srgbClr val="F55B41"/>
                </a:solidFill>
              </a:rPr>
              <a:t>Flamingo</a:t>
            </a:r>
            <a:r>
              <a:rPr lang="nl-BE" dirty="0" smtClean="0"/>
              <a:t> </a:t>
            </a:r>
            <a:br>
              <a:rPr lang="nl-BE" dirty="0" smtClean="0"/>
            </a:b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6" name="Picture 2" descr="C:\Users\jstruys\Pictures\FOTO'S\BREDE SCHOOL FLAMINGO 2015-2016\2016.04.15_Bezoek KTA\Hugo\DSC036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530" y="1538233"/>
            <a:ext cx="2981768" cy="445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truys\Pictures\LOGO'S\Logo's Brede School\NIEUW logo\flamingo 4 transparante achtergrond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28" y="1628799"/>
            <a:ext cx="2673275" cy="456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struys\Pictures\LOGO'S\Logo's Brede School\VGC logo\N_bredeschoo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10640" y="3611295"/>
            <a:ext cx="4176464" cy="64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424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Wat?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340768"/>
            <a:ext cx="8301608" cy="4741987"/>
          </a:xfrm>
        </p:spPr>
        <p:txBody>
          <a:bodyPr>
            <a:normAutofit lnSpcReduction="10000"/>
          </a:bodyPr>
          <a:lstStyle/>
          <a:p>
            <a:r>
              <a:rPr lang="nl-BE" dirty="0" smtClean="0"/>
              <a:t>Brede School </a:t>
            </a:r>
            <a:r>
              <a:rPr lang="nl-BE" dirty="0"/>
              <a:t>(de; v(m); meervoud: </a:t>
            </a:r>
            <a:r>
              <a:rPr lang="nl-BE" dirty="0" smtClean="0"/>
              <a:t>Brede Scholen</a:t>
            </a:r>
            <a:r>
              <a:rPr lang="nl-BE" dirty="0"/>
              <a:t>) </a:t>
            </a:r>
            <a:endParaRPr lang="nl-BE" dirty="0" smtClean="0"/>
          </a:p>
          <a:p>
            <a:endParaRPr lang="nl-BE" sz="900" dirty="0" smtClean="0"/>
          </a:p>
          <a:p>
            <a:pPr marL="0" indent="0">
              <a:buNone/>
            </a:pPr>
            <a:r>
              <a:rPr lang="nl-BE" dirty="0" smtClean="0"/>
              <a:t>1, een </a:t>
            </a:r>
            <a:r>
              <a:rPr lang="nl-BE" b="1" dirty="0"/>
              <a:t>samenwerkingsverband</a:t>
            </a:r>
            <a:r>
              <a:rPr lang="nl-BE" dirty="0"/>
              <a:t> tussen </a:t>
            </a:r>
            <a:r>
              <a:rPr lang="nl-BE" dirty="0" smtClean="0"/>
              <a:t>één of meer basisscholen en partners uit de sociaal-culturele sector en het </a:t>
            </a:r>
            <a:r>
              <a:rPr lang="nl-BE" dirty="0"/>
              <a:t>lokaal </a:t>
            </a:r>
            <a:r>
              <a:rPr lang="nl-BE" dirty="0" smtClean="0"/>
              <a:t>sport- en jeugdbeleid </a:t>
            </a:r>
            <a:r>
              <a:rPr lang="nl-BE" dirty="0"/>
              <a:t>binnen en buiten de school(m)uren</a:t>
            </a:r>
            <a:r>
              <a:rPr lang="nl-BE" dirty="0" smtClean="0"/>
              <a:t>.</a:t>
            </a:r>
          </a:p>
          <a:p>
            <a:pPr marL="0" indent="0">
              <a:buNone/>
            </a:pPr>
            <a:endParaRPr lang="nl-NL" sz="900" dirty="0"/>
          </a:p>
          <a:p>
            <a:pPr marL="0" indent="0">
              <a:buNone/>
            </a:pPr>
            <a:r>
              <a:rPr lang="nl-NL" dirty="0" smtClean="0"/>
              <a:t>2, </a:t>
            </a:r>
            <a:r>
              <a:rPr lang="nl-BE" dirty="0"/>
              <a:t>via ervaringen in een brede leer- en leefomgeving de </a:t>
            </a:r>
            <a:r>
              <a:rPr lang="nl-BE" b="1" dirty="0"/>
              <a:t>talenten</a:t>
            </a:r>
            <a:r>
              <a:rPr lang="nl-BE" dirty="0"/>
              <a:t> </a:t>
            </a:r>
            <a:r>
              <a:rPr lang="nl-BE" b="1" dirty="0"/>
              <a:t>van alle kinderen</a:t>
            </a:r>
            <a:r>
              <a:rPr lang="nl-BE" dirty="0"/>
              <a:t> te helpen ontwikkelen.</a:t>
            </a:r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0742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Van 2012 tot nu…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069160"/>
          </a:xfrm>
        </p:spPr>
        <p:txBody>
          <a:bodyPr>
            <a:normAutofit fontScale="92500" lnSpcReduction="20000"/>
          </a:bodyPr>
          <a:lstStyle/>
          <a:p>
            <a:r>
              <a:rPr lang="nl-NL" dirty="0" smtClean="0"/>
              <a:t>Opstart in oktober 2012 op initiatief van </a:t>
            </a:r>
            <a:r>
              <a:rPr lang="nl-NL" dirty="0" err="1" smtClean="0"/>
              <a:t>Cubelco</a:t>
            </a:r>
            <a:endParaRPr lang="nl-NL" dirty="0" smtClean="0"/>
          </a:p>
          <a:p>
            <a:r>
              <a:rPr lang="nl-NL" dirty="0" smtClean="0"/>
              <a:t>GBS en BSGO-scholen</a:t>
            </a:r>
          </a:p>
          <a:p>
            <a:r>
              <a:rPr lang="nl-NL" dirty="0" smtClean="0"/>
              <a:t>Focus op taalstimulering Nederlands voor 3</a:t>
            </a:r>
            <a:r>
              <a:rPr lang="nl-NL" baseline="30000" dirty="0" smtClean="0"/>
              <a:t>de</a:t>
            </a:r>
            <a:r>
              <a:rPr lang="nl-NL" dirty="0" smtClean="0"/>
              <a:t> kleuterklas en 1</a:t>
            </a:r>
            <a:r>
              <a:rPr lang="nl-NL" baseline="30000" dirty="0" smtClean="0"/>
              <a:t>ste</a:t>
            </a:r>
            <a:r>
              <a:rPr lang="nl-NL" dirty="0" smtClean="0"/>
              <a:t> graad basisonderwijs </a:t>
            </a:r>
          </a:p>
          <a:p>
            <a:r>
              <a:rPr lang="nl-NL" dirty="0" smtClean="0"/>
              <a:t>Vanaf 2013 – 2014 ook katholieke basisscholen</a:t>
            </a:r>
          </a:p>
          <a:p>
            <a:r>
              <a:rPr lang="nl-NL" dirty="0" smtClean="0"/>
              <a:t>Twee (halftijdse) coördinatorwissels op twee jaar tijd</a:t>
            </a:r>
          </a:p>
          <a:p>
            <a:r>
              <a:rPr lang="nl-NL" dirty="0" smtClean="0"/>
              <a:t>In 2014 – 2015 doelgroep verder opengetrokken </a:t>
            </a:r>
          </a:p>
          <a:p>
            <a:r>
              <a:rPr lang="nl-NL" dirty="0" smtClean="0"/>
              <a:t>Vanaf 2015 – 2016 meer lokaal werken en afgestemd op noden scholen </a:t>
            </a:r>
          </a:p>
          <a:p>
            <a:r>
              <a:rPr lang="nl-NL" dirty="0" smtClean="0"/>
              <a:t>KTA als nieuwe partner en doelgroep aan boord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63749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Brede School </a:t>
            </a:r>
            <a:r>
              <a:rPr lang="nl-NL" dirty="0" smtClean="0">
                <a:solidFill>
                  <a:srgbClr val="F55B41"/>
                </a:solidFill>
              </a:rPr>
              <a:t>Flamingo</a:t>
            </a:r>
            <a:endParaRPr lang="nl-BE" dirty="0">
              <a:solidFill>
                <a:srgbClr val="F55B41"/>
              </a:solidFill>
            </a:endParaRPr>
          </a:p>
        </p:txBody>
      </p:sp>
      <p:pic>
        <p:nvPicPr>
          <p:cNvPr id="2050" name="Picture 2" descr="C:\Users\jstruys\Pictures\LOGO'S\Logo's Partners\Logo academi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98" y="2636912"/>
            <a:ext cx="1584176" cy="84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86" y="1788952"/>
            <a:ext cx="2100461" cy="3582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jstruys\Pictures\LOGO'S\Logo's Partners\bib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96" y="2487072"/>
            <a:ext cx="1039553" cy="103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jstruys\Pictures\LOGO'S\Logo's Partners\chir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085" y="4943834"/>
            <a:ext cx="1187255" cy="112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606947"/>
            <a:ext cx="1105018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185" y="3533883"/>
            <a:ext cx="1679376" cy="1409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31328"/>
            <a:ext cx="1816728" cy="133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043" y="5780732"/>
            <a:ext cx="1898950" cy="56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136" y="1770018"/>
            <a:ext cx="575919" cy="67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418436"/>
            <a:ext cx="1139899" cy="113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422" y="1562038"/>
            <a:ext cx="965858" cy="98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576" y="1297253"/>
            <a:ext cx="3061010" cy="491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49" y="5600606"/>
            <a:ext cx="927335" cy="927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 descr="C:\Users\jstruys\Desktop\Logo Ellip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005" y="1273593"/>
            <a:ext cx="1306539" cy="53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68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Strategische doelstellingen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b="1" dirty="0"/>
              <a:t>SD 1</a:t>
            </a:r>
            <a:r>
              <a:rPr lang="nl-BE" dirty="0"/>
              <a:t>: Kinderen krijgen </a:t>
            </a:r>
            <a:r>
              <a:rPr lang="nl-BE" b="1" dirty="0"/>
              <a:t>talige oefenkansen </a:t>
            </a:r>
            <a:r>
              <a:rPr lang="nl-BE" dirty="0"/>
              <a:t>en ontwikkelen een </a:t>
            </a:r>
            <a:r>
              <a:rPr lang="nl-BE" b="1" dirty="0"/>
              <a:t>grotere affiniteit </a:t>
            </a:r>
            <a:r>
              <a:rPr lang="nl-BE" dirty="0"/>
              <a:t>met het Nederlands.</a:t>
            </a:r>
          </a:p>
          <a:p>
            <a:r>
              <a:rPr lang="nl-BE" b="1" dirty="0"/>
              <a:t>SD 2</a:t>
            </a:r>
            <a:r>
              <a:rPr lang="nl-BE" dirty="0"/>
              <a:t>: Kinderen </a:t>
            </a:r>
            <a:r>
              <a:rPr lang="nl-BE" b="1" dirty="0"/>
              <a:t>ontdekken hun talenten </a:t>
            </a:r>
            <a:r>
              <a:rPr lang="nl-BE" dirty="0"/>
              <a:t>en </a:t>
            </a:r>
            <a:r>
              <a:rPr lang="nl-BE" b="1" dirty="0"/>
              <a:t>krijgen kansen </a:t>
            </a:r>
            <a:r>
              <a:rPr lang="nl-BE" dirty="0"/>
              <a:t>deze talenten verder te ontwikkelen.</a:t>
            </a:r>
          </a:p>
          <a:p>
            <a:r>
              <a:rPr lang="nl-BE" b="1" dirty="0"/>
              <a:t>SD 3</a:t>
            </a:r>
            <a:r>
              <a:rPr lang="nl-BE" dirty="0"/>
              <a:t>: Brede School Flamingo is een </a:t>
            </a:r>
            <a:r>
              <a:rPr lang="nl-BE" b="1" dirty="0"/>
              <a:t>sterk netwerk </a:t>
            </a:r>
            <a:r>
              <a:rPr lang="nl-BE" dirty="0"/>
              <a:t>van buurtpartners en organisaties binnen en buiten de school(m)uren die samenwerken ten einde de ontwikkelingskansen van alle kinderen te verhogen</a:t>
            </a:r>
            <a:r>
              <a:rPr lang="nl-BE" dirty="0" smtClean="0"/>
              <a:t>.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28124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55B41"/>
                </a:solidFill>
              </a:rPr>
              <a:t>BINNEN de school(m)uren</a:t>
            </a:r>
            <a:endParaRPr lang="nl-BE" dirty="0">
              <a:solidFill>
                <a:srgbClr val="F55B41"/>
              </a:solidFill>
            </a:endParaRPr>
          </a:p>
        </p:txBody>
      </p:sp>
      <p:pic>
        <p:nvPicPr>
          <p:cNvPr id="4098" name="Picture 2" descr="C:\Users\jstruys\Pictures\FOTO'S\BREDE SCHOOL FLAMINGO 2015-2016\2016.04.21_Speelplaatsplezier\IMG_20160421_1519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06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</a:t>
            </a:r>
            <a:r>
              <a:rPr lang="nl-NL" dirty="0" err="1" smtClean="0"/>
              <a:t>proFIETSiat</a:t>
            </a:r>
            <a:r>
              <a:rPr lang="nl-NL" dirty="0" smtClean="0"/>
              <a:t>”</a:t>
            </a:r>
            <a:endParaRPr lang="nl-BE" dirty="0"/>
          </a:p>
        </p:txBody>
      </p:sp>
      <p:pic>
        <p:nvPicPr>
          <p:cNvPr id="9218" name="Picture 2" descr="C:\Users\jstruys\Pictures\LOGO'S\Logo's Brede School\Logo_ProFietsiat_VECT_met naa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783" y="2725372"/>
            <a:ext cx="2840736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jstruys\Pictures\FFD_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60083"/>
            <a:ext cx="3610370" cy="270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jstruys\Pictures\FOTO'S\BREDE SCHOOL FLAMINGO 2014-2015\proFIETSiat\2015.06.25_Fietsen met de Knapzak\IMG_00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57927"/>
            <a:ext cx="3222352" cy="241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jstruys\Pictures\FOTO'S\BREDE SCHOOL FLAMINGO 2015-2016\2015.09.17_Fietstocht op SRK\DSC_70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3257279" cy="215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jstruys\Pictures\FOTO'S\BREDE SCHOOL FLAMINGO 2015-2016\2016.04.21_Speelplaatsplezier\IMG_20160421_1043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841542"/>
            <a:ext cx="2356881" cy="176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96752"/>
            <a:ext cx="1922439" cy="150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91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“Middagjes met…”</a:t>
            </a:r>
            <a:endParaRPr lang="nl-B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697359" cy="205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45024"/>
            <a:ext cx="3511550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970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“</a:t>
            </a:r>
            <a:r>
              <a:rPr lang="nl-BE" dirty="0" smtClean="0"/>
              <a:t>Dag-Gemeente-Dag</a:t>
            </a:r>
            <a:r>
              <a:rPr lang="nl-BE" dirty="0"/>
              <a:t>”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47328"/>
            <a:ext cx="3452201" cy="258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06" y="3970346"/>
            <a:ext cx="210623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5747"/>
            <a:ext cx="2124236" cy="283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085" y="4131819"/>
            <a:ext cx="3312368" cy="248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398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“De </a:t>
            </a:r>
            <a:r>
              <a:rPr lang="nl-BE" dirty="0" err="1" smtClean="0"/>
              <a:t>academiekes</a:t>
            </a:r>
            <a:r>
              <a:rPr lang="nl-BE" dirty="0" smtClean="0"/>
              <a:t> </a:t>
            </a:r>
            <a:r>
              <a:rPr lang="nl-BE" dirty="0"/>
              <a:t>op </a:t>
            </a:r>
            <a:r>
              <a:rPr lang="nl-BE" dirty="0" smtClean="0"/>
              <a:t>bezoek”</a:t>
            </a:r>
            <a:endParaRPr lang="nl-BE" dirty="0"/>
          </a:p>
        </p:txBody>
      </p:sp>
      <p:pic>
        <p:nvPicPr>
          <p:cNvPr id="10242" name="Picture 2" descr="C:\Users\jstruys\Pictures\FOTO'S\BREDE SCHOOL FLAMINGO 2013-2014\Workshops\Brazilië - Zavelberg\20131128-ZBERG-Brazilie_DSC6721 kop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3718560" cy="329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jstruys\Pictures\FOTO'S\BREDE SCHOOL FLAMINGO 2013-2014\Workshops\Zwart-Afrika - Zavelput\20131107-Flamingo-ZPUT_DSC6340 kop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40767"/>
            <a:ext cx="3485567" cy="232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jstruys\Pictures\FOTO'S\BREDE SCHOOL FLAMINGO 2014-2015\RADIO FLAMINGO\2015.03.13_HOGE HAKKENRACE OEFENEN\20150313-HogeHakken_DSC4928 kopi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879838"/>
            <a:ext cx="3532733" cy="23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958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“Onze straat”</a:t>
            </a:r>
            <a:endParaRPr lang="nl-BE" dirty="0"/>
          </a:p>
        </p:txBody>
      </p:sp>
      <p:pic>
        <p:nvPicPr>
          <p:cNvPr id="11266" name="Picture 2" descr="C:\Users\jstruys\Desktop\Onze stra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15132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725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“Speelplaatsplezier”</a:t>
            </a:r>
            <a:endParaRPr lang="nl-BE" dirty="0"/>
          </a:p>
        </p:txBody>
      </p:sp>
      <p:pic>
        <p:nvPicPr>
          <p:cNvPr id="12290" name="Picture 2" descr="C:\Users\jstruys\Pictures\FOTO'S\BREDE SCHOOL FLAMINGO 2015-2016\2016.04.21_Speelplaatsplezier\DSC_08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01730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jstruys\Pictures\FOTO'S\BREDE SCHOOL FLAMINGO 2015-2016\2016.04.21_Speelplaatsplezier\DSC_08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4323534" cy="288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jstruys\Pictures\FOTO'S\BREDE SCHOOL FLAMINGO 2015-2016\2016.04.21_Speelplaatsplezier\DSC_09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17" y="1268760"/>
            <a:ext cx="2910204" cy="194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017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>
                <a:solidFill>
                  <a:srgbClr val="F55B41"/>
                </a:solidFill>
              </a:rPr>
              <a:t>BUITEN de school(m)uren</a:t>
            </a:r>
            <a:endParaRPr lang="nl-BE" dirty="0">
              <a:solidFill>
                <a:srgbClr val="F55B41"/>
              </a:solidFill>
            </a:endParaRPr>
          </a:p>
        </p:txBody>
      </p:sp>
      <p:pic>
        <p:nvPicPr>
          <p:cNvPr id="8194" name="Picture 2" descr="O:\04 BREDE SCHOOL FLAMINGO\Boem boem 2016 fotos\4050-20160918-BoemBoum-(Chris)_DSC1796_Dx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391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“Ezelsoor”</a:t>
            </a:r>
            <a:endParaRPr lang="nl-BE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0" y="404664"/>
            <a:ext cx="2924009" cy="3832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878" y="2492896"/>
            <a:ext cx="2960522" cy="389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648"/>
            <a:ext cx="275272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29000"/>
            <a:ext cx="25431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0623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</a:t>
            </a:r>
            <a:r>
              <a:rPr lang="nl-NL" dirty="0" err="1" smtClean="0"/>
              <a:t>BoemBoum</a:t>
            </a:r>
            <a:r>
              <a:rPr lang="nl-NL" dirty="0" smtClean="0"/>
              <a:t>”</a:t>
            </a:r>
            <a:endParaRPr lang="nl-BE" dirty="0"/>
          </a:p>
        </p:txBody>
      </p:sp>
      <p:pic>
        <p:nvPicPr>
          <p:cNvPr id="7170" name="Picture 2" descr="O:\04 BREDE SCHOOL FLAMINGO\Boem boem 2016 fotos\4010-20160918-BoemBoum-(Jo)_DSC6025_Dx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96752"/>
            <a:ext cx="4222199" cy="5043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1916832"/>
            <a:ext cx="3639117" cy="259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50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“Vrijetijdskalender”</a:t>
            </a:r>
            <a:endParaRPr lang="nl-B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3337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37640"/>
            <a:ext cx="4435741" cy="3326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197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“Moedertalen(t) gezocht!”</a:t>
            </a:r>
            <a:endParaRPr lang="nl-B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75" y="1556792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68760"/>
            <a:ext cx="203835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93096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562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746" y="4725144"/>
            <a:ext cx="1956542" cy="195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5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“Buitenspeeldag”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026" name="Picture 2" descr="C:\Users\jstruys\Pictures\FOTO'S\BREDE SCHOOL FLAMINGO 2015-2016\2016.04.13 Buitenspeeldag\IMG_20160413_1511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78750"/>
            <a:ext cx="6732240" cy="504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818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“(kleine) KINDEREN BAAS”</a:t>
            </a:r>
            <a:endParaRPr lang="nl-BE" dirty="0"/>
          </a:p>
        </p:txBody>
      </p:sp>
      <p:pic>
        <p:nvPicPr>
          <p:cNvPr id="4" name="Tijdelijke aanduiding voor inhoud 3" descr="C:\Users\jstruys\Pictures\FOTO'S\BREDE SCHOOL FLAMINGO 2014-2015\(Kleine) KINDEREN BAAS\2014.11.05_Voorlezen voor kleuters\DSCN048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3895201" cy="276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88" y="1988501"/>
            <a:ext cx="3525614" cy="263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21088"/>
            <a:ext cx="2448272" cy="327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26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“Losse </a:t>
            </a:r>
            <a:r>
              <a:rPr lang="nl-NL" dirty="0" err="1" smtClean="0"/>
              <a:t>fladders</a:t>
            </a:r>
            <a:r>
              <a:rPr lang="nl-NL" dirty="0" smtClean="0"/>
              <a:t>”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r>
              <a:rPr lang="nl-NL" dirty="0" smtClean="0"/>
              <a:t>Delen van infrastructuur</a:t>
            </a:r>
          </a:p>
          <a:p>
            <a:r>
              <a:rPr lang="nl-NL" dirty="0" smtClean="0"/>
              <a:t>Ouderwerking ondersteunen</a:t>
            </a:r>
          </a:p>
          <a:p>
            <a:r>
              <a:rPr lang="nl-NL" dirty="0" smtClean="0"/>
              <a:t>Kortstondige samenwerkingen stimuleren en organiseren</a:t>
            </a:r>
          </a:p>
          <a:p>
            <a:r>
              <a:rPr lang="nl-NL" dirty="0" smtClean="0"/>
              <a:t>Begeleiden studenten van EHB bij CSL-project</a:t>
            </a:r>
          </a:p>
          <a:p>
            <a:r>
              <a:rPr lang="nl-NL" dirty="0" smtClean="0"/>
              <a:t>Wat met </a:t>
            </a:r>
            <a:r>
              <a:rPr lang="nl-NL" dirty="0" err="1" smtClean="0"/>
              <a:t>Kasterlinden</a:t>
            </a:r>
            <a:r>
              <a:rPr lang="nl-NL" dirty="0" smtClean="0"/>
              <a:t>?</a:t>
            </a:r>
          </a:p>
          <a:p>
            <a:r>
              <a:rPr lang="nl-NL" dirty="0" smtClean="0"/>
              <a:t>…</a:t>
            </a:r>
          </a:p>
          <a:p>
            <a:endParaRPr lang="nl-NL" dirty="0" smtClean="0"/>
          </a:p>
          <a:p>
            <a:endParaRPr lang="nl-NL" sz="900" dirty="0" smtClean="0"/>
          </a:p>
        </p:txBody>
      </p:sp>
    </p:spTree>
    <p:extLst>
      <p:ext uri="{BB962C8B-B14F-4D97-AF65-F5344CB8AC3E}">
        <p14:creationId xmlns:p14="http://schemas.microsoft.com/office/powerpoint/2010/main" val="2353850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struys\Pictures\AFBEELDINGEN\Afbeeldingen strip Domingo\Domingo ze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47" y="910580"/>
            <a:ext cx="286702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NL" dirty="0" smtClean="0"/>
              <a:t>Brede School </a:t>
            </a:r>
            <a:r>
              <a:rPr lang="nl-NL" dirty="0" smtClean="0">
                <a:solidFill>
                  <a:srgbClr val="F55B41"/>
                </a:solidFill>
              </a:rPr>
              <a:t>Flamingo</a:t>
            </a:r>
            <a:endParaRPr lang="nl-BE" dirty="0" smtClean="0">
              <a:solidFill>
                <a:srgbClr val="F55B41"/>
              </a:solidFill>
            </a:endParaRPr>
          </a:p>
          <a:p>
            <a:pPr marL="0" indent="0">
              <a:buNone/>
            </a:pPr>
            <a:r>
              <a:rPr lang="nl-BE" dirty="0" smtClean="0"/>
              <a:t>Lokale </a:t>
            </a:r>
            <a:r>
              <a:rPr lang="nl-BE" dirty="0"/>
              <a:t>coördinator – Jana </a:t>
            </a:r>
            <a:r>
              <a:rPr lang="nl-BE" dirty="0" err="1"/>
              <a:t>Struys</a:t>
            </a:r>
            <a:r>
              <a:rPr lang="nl-BE" dirty="0"/>
              <a:t/>
            </a:r>
            <a:br>
              <a:rPr lang="nl-BE" dirty="0"/>
            </a:br>
            <a:r>
              <a:rPr lang="nl-BE" dirty="0"/>
              <a:t>0495/596188</a:t>
            </a:r>
            <a:br>
              <a:rPr lang="nl-BE" dirty="0"/>
            </a:br>
            <a:r>
              <a:rPr lang="nl-BE" dirty="0" err="1"/>
              <a:t>jstruys@berchem.brussels</a:t>
            </a:r>
            <a:r>
              <a:rPr lang="nl-BE" dirty="0"/>
              <a:t/>
            </a:r>
            <a:br>
              <a:rPr lang="nl-BE" dirty="0"/>
            </a:br>
            <a:r>
              <a:rPr lang="nl-BE" dirty="0"/>
              <a:t>www.bredeschoolbrussel.be/flamingo</a:t>
            </a:r>
            <a:br>
              <a:rPr lang="nl-BE" dirty="0"/>
            </a:br>
            <a:r>
              <a:rPr lang="nl-BE" dirty="0"/>
              <a:t>Facebook: Brede </a:t>
            </a:r>
            <a:r>
              <a:rPr lang="nl-BE" dirty="0" smtClean="0"/>
              <a:t>School Flamingo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 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385616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358</Words>
  <Application>Microsoft Office PowerPoint</Application>
  <PresentationFormat>Diavoorstelling (4:3)</PresentationFormat>
  <Paragraphs>62</Paragraphs>
  <Slides>24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7" baseType="lpstr">
      <vt:lpstr>Arial</vt:lpstr>
      <vt:lpstr>Calibri</vt:lpstr>
      <vt:lpstr>Kantoorthema</vt:lpstr>
      <vt:lpstr>Bienvenue à Berchem</vt:lpstr>
      <vt:lpstr>50° 52′ NB, 4° 18′ OL  </vt:lpstr>
      <vt:lpstr>Berchem in een notendop</vt:lpstr>
      <vt:lpstr>Brede School Flamingo  </vt:lpstr>
      <vt:lpstr>Wat?</vt:lpstr>
      <vt:lpstr>Van 2012 tot nu…</vt:lpstr>
      <vt:lpstr>Brede School Flamingo</vt:lpstr>
      <vt:lpstr>Strategische doelstellingen</vt:lpstr>
      <vt:lpstr>BINNEN de school(m)uren</vt:lpstr>
      <vt:lpstr>“proFIETSiat”</vt:lpstr>
      <vt:lpstr>“Middagjes met…”</vt:lpstr>
      <vt:lpstr>“Dag-Gemeente-Dag”</vt:lpstr>
      <vt:lpstr>“De academiekes op bezoek”</vt:lpstr>
      <vt:lpstr>“Onze straat”</vt:lpstr>
      <vt:lpstr>“Speelplaatsplezier”</vt:lpstr>
      <vt:lpstr>BUITEN de school(m)uren</vt:lpstr>
      <vt:lpstr>“Ezelsoor”</vt:lpstr>
      <vt:lpstr>“BoemBoum”</vt:lpstr>
      <vt:lpstr>“Vrijetijdskalender”</vt:lpstr>
      <vt:lpstr>“Moedertalen(t) gezocht!”</vt:lpstr>
      <vt:lpstr>“Buitenspeeldag”</vt:lpstr>
      <vt:lpstr>“(kleine) KINDEREN BAAS”</vt:lpstr>
      <vt:lpstr>“Losse fladders”</vt:lpstr>
      <vt:lpstr>Vragen?</vt:lpstr>
    </vt:vector>
  </TitlesOfParts>
  <Company>BSA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Jana Struys</dc:creator>
  <cp:lastModifiedBy>An Claeys</cp:lastModifiedBy>
  <cp:revision>42</cp:revision>
  <cp:lastPrinted>2017-04-25T06:16:39Z</cp:lastPrinted>
  <dcterms:created xsi:type="dcterms:W3CDTF">2016-04-27T07:13:41Z</dcterms:created>
  <dcterms:modified xsi:type="dcterms:W3CDTF">2017-05-03T09:24:43Z</dcterms:modified>
</cp:coreProperties>
</file>